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6" r:id="rId3"/>
    <p:sldId id="260" r:id="rId4"/>
    <p:sldId id="281" r:id="rId5"/>
    <p:sldId id="257" r:id="rId6"/>
    <p:sldId id="258" r:id="rId7"/>
    <p:sldId id="259" r:id="rId8"/>
    <p:sldId id="283" r:id="rId9"/>
    <p:sldId id="261" r:id="rId10"/>
    <p:sldId id="262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54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8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24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61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52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48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86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996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57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94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31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13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63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22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06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7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28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BAC370-413E-4797-A07F-4AA62F551A63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147E-B0B6-4A39-BB82-465D8EC591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775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fotos de mediunid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14616" y="1452938"/>
            <a:ext cx="9241616" cy="646331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>
                <a:solidFill>
                  <a:srgbClr val="FF0000"/>
                </a:solidFill>
                <a:latin typeface="Arial Black" pitchFamily="34" charset="0"/>
              </a:rPr>
              <a:t>ESTUDANDO SEMPRE - 01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436892" y="2322093"/>
            <a:ext cx="5755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pt-BR" sz="4000" b="1" i="1" dirty="0">
                <a:solidFill>
                  <a:srgbClr val="FFFF00"/>
                </a:solidFill>
                <a:latin typeface="Arial Black" pitchFamily="34" charset="0"/>
              </a:rPr>
              <a:t>INTUIÇÃO: seus conceitos e seus mecanismos.</a:t>
            </a:r>
          </a:p>
          <a:p>
            <a:pPr lvl="1" algn="ctr"/>
            <a:endParaRPr lang="pt-BR" sz="4000" b="1" i="1" dirty="0">
              <a:solidFill>
                <a:srgbClr val="FFFF00"/>
              </a:solidFill>
              <a:latin typeface="Arial Black" pitchFamily="34" charset="0"/>
            </a:endParaRPr>
          </a:p>
          <a:p>
            <a:pPr marL="1257300" lvl="2" indent="-342900" algn="ctr">
              <a:buFont typeface="Wingdings" panose="05000000000000000000" pitchFamily="2" charset="2"/>
              <a:buChar char="Ø"/>
            </a:pPr>
            <a:r>
              <a:rPr lang="pt-BR" sz="4000" i="1" dirty="0">
                <a:solidFill>
                  <a:srgbClr val="FFFF00"/>
                </a:solidFill>
                <a:latin typeface="Arial Black" pitchFamily="34" charset="0"/>
              </a:rPr>
              <a:t>MEDIUNIDADE: visão geral.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731" y="2707105"/>
            <a:ext cx="4729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i="1" dirty="0">
                <a:solidFill>
                  <a:srgbClr val="FFFF00"/>
                </a:solidFill>
                <a:latin typeface="Arial Black" pitchFamily="34" charset="0"/>
              </a:rPr>
              <a:t>“Caminhando com o Espiritismo”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35150" y="2607953"/>
            <a:ext cx="184731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 sz="3600" b="1" dirty="0">
              <a:solidFill>
                <a:srgbClr val="990033"/>
              </a:solidFill>
              <a:latin typeface="Arial" pitchFamily="34" charset="0"/>
            </a:endParaRPr>
          </a:p>
        </p:txBody>
      </p:sp>
      <p:pic>
        <p:nvPicPr>
          <p:cNvPr id="8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" y="19492"/>
            <a:ext cx="1215726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7 Track 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30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0"/>
    </mc:Choice>
    <mc:Fallback xmlns="">
      <p:transition spd="slow" advTm="22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0" y="1167064"/>
            <a:ext cx="12191999" cy="24183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chemeClr val="tx1"/>
                </a:solidFill>
                <a:latin typeface="Arial Black" pitchFamily="34" charset="0"/>
              </a:rPr>
              <a:t>Nas percepções intuitivas, o médium interpreta a mensagem do Espírito comunicante e a transmite aos circunstantes, utilizando as próprias palavras, na linguagem que lhe é usual e de acordo com o seu entendimento.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8203" y="47110"/>
            <a:ext cx="855593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INTUIÇÃO E MEDIUNIDADE </a:t>
            </a:r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(cont.)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8" name="Picture 4" descr="Resultado de imagem para médium intui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82" y="0"/>
            <a:ext cx="2697271" cy="1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1" y="3580534"/>
            <a:ext cx="12212053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rgbClr val="FFFF00"/>
                </a:solidFill>
                <a:latin typeface="Arial Black" pitchFamily="34" charset="0"/>
              </a:rPr>
              <a:t>O Codificador explica que o médium intuitivo age como o faria um intérprete. Este, de fato, para transmitir o pensamento, precisa compreendê-lo, apropriar-se dele, de certo modo, para traduzi-lo fielmente e, no entanto, esse pensamento não é seu, apenas lhe atravessa o cérebro.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054" y="6026109"/>
            <a:ext cx="12191999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latin typeface="Arial Black" pitchFamily="34" charset="0"/>
              </a:rPr>
              <a:t>Tal é precisamente o papel do médium intuitivo. (9)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7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60"/>
    </mc:Choice>
    <mc:Fallback xmlns="">
      <p:transition spd="slow" advTm="61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0" y="1949832"/>
            <a:ext cx="12192000" cy="49081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8000"/>
                </a:solidFill>
                <a:latin typeface="Arial Black" pitchFamily="34" charset="0"/>
              </a:rPr>
              <a:t>Kardec afirma igualmente que os médiuns inspirados e os de pressentimentos são uma variedade dos intuitivos. Os médiuns inspirados são “[...] aqueles a quem, quase sempre mau grado seu, os Espíritos sugerem ideias, quer relativas aos atos ordinários da vida, quer com relação aos grandes trabalhos da inteligência”. (7) </a:t>
            </a:r>
          </a:p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70C0"/>
                </a:solidFill>
                <a:latin typeface="Arial Black" pitchFamily="34" charset="0"/>
              </a:rPr>
              <a:t>Os médiuns de pressentimentos são “[...] pessoas que, em dadas circunstancias, tem uma intuição vaga de coisas vulgares que ocorrerão no futuro”.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880645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INTUIÇÃO E MEDIUNIDADE </a:t>
            </a:r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(cont.)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2" name="Picture 2" descr="Resultado de imagem para foto de chico xavier escreve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01" y="0"/>
            <a:ext cx="2753999" cy="19498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79"/>
    </mc:Choice>
    <mc:Fallback xmlns="">
      <p:transition spd="slow" advTm="58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92"/>
            <a:ext cx="12192001" cy="2336537"/>
          </a:xfrm>
          <a:prstGeom prst="rect">
            <a:avLst/>
          </a:prstGeom>
          <a:solidFill>
            <a:schemeClr val="bg2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ct val="50000"/>
              </a:spcBef>
            </a:pPr>
            <a:r>
              <a:rPr lang="pt-BR" sz="3600" dirty="0">
                <a:latin typeface="Arial Black" pitchFamily="34" charset="0"/>
              </a:rPr>
              <a:t>Perante todas essas considerações, torna-se frequentemente difícil distinguir o pensamento do médium do que lhe é sugerido, o que leva muitos médiuns deste gênero a duvidar da sua faculdade. (6) </a:t>
            </a:r>
          </a:p>
        </p:txBody>
      </p:sp>
      <p:sp>
        <p:nvSpPr>
          <p:cNvPr id="4" name="Retângulo 3"/>
          <p:cNvSpPr/>
          <p:nvPr/>
        </p:nvSpPr>
        <p:spPr>
          <a:xfrm>
            <a:off x="-96253" y="2536724"/>
            <a:ext cx="12192000" cy="14388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ct val="50000"/>
              </a:spcBef>
            </a:pPr>
            <a:r>
              <a:rPr lang="pt-BR" sz="3600" b="1" dirty="0">
                <a:solidFill>
                  <a:srgbClr val="FFFF00"/>
                </a:solidFill>
                <a:latin typeface="Arial Black" pitchFamily="34" charset="0"/>
              </a:rPr>
              <a:t>Somente o tempo e a prática mediúnica perseverante oferecem condições para que se faça essa distinção.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4101786"/>
            <a:ext cx="121920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ct val="50000"/>
              </a:spcBef>
            </a:pPr>
            <a:r>
              <a:rPr lang="pt-BR" sz="3600" dirty="0">
                <a:latin typeface="Arial Black" pitchFamily="34" charset="0"/>
              </a:rPr>
              <a:t>Os médiuns intuitivos de quaisquer modalidades devem, pois, permanecer tranquilos no seus postos de trabalho, ignorando os assédios dos que lhe pedem demonstrações ou “sinais”.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04"/>
    </mc:Choice>
    <mc:Fallback xmlns="">
      <p:transition spd="slow" advTm="52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46950" y="230427"/>
            <a:ext cx="874066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KARDEC, Allan.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O Livro dos espíritos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, questão 218.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Idem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, questão 393.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Idem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, questão 415.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O Livro dos Médiuns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, Cap 14, item 159.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Idem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. Cap 15, item 180.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Idem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. Cap 15, item 180.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Idem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. Cap 16, item 190.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 ________,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Idem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. Cap 16, item 191.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Idem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. Cap 19, item 223.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ENCICLOPÉDIA MIRADOR INTERNACIONAL. 1995. Vol. 12, pg. 6.181.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MOURA, Marta Antunes, Reformador, abril de 2006. 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XAVIER, Francisco Candido. O Consolador. Questão 122.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Fonte Viva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. Cap 92.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Pensamento e Vida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. Cap 8.</a:t>
            </a:r>
          </a:p>
          <a:p>
            <a:pPr>
              <a:buFontTx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Pensamento e Vida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. Cap 8.</a:t>
            </a:r>
          </a:p>
          <a:p>
            <a:pPr>
              <a:buFontTx/>
              <a:buAutoNum type="arabicPeriod" startAt="17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XAVIER, Francisco Cândido e VIEIRA, Waldo.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Evolução em dois mundos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. 1ª. Parte. Cap 17. </a:t>
            </a:r>
          </a:p>
          <a:p>
            <a:pPr>
              <a:buFontTx/>
              <a:buAutoNum type="arabicPeriod" startAt="17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Mecanismos da Mediunidade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. Cap 4, item Corpúsculo Mentais.</a:t>
            </a:r>
          </a:p>
          <a:p>
            <a:pPr>
              <a:buFontTx/>
              <a:buAutoNum type="arabicPeriod" startAt="17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Idem.</a:t>
            </a:r>
          </a:p>
          <a:p>
            <a:pPr>
              <a:buFontTx/>
              <a:buAutoNum type="arabicPeriod" startAt="17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Idem.</a:t>
            </a:r>
          </a:p>
          <a:p>
            <a:pPr>
              <a:buFontTx/>
              <a:buAutoNum type="arabicPeriod" startAt="17"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________, </a:t>
            </a:r>
            <a:r>
              <a:rPr lang="pt-BR" i="1" dirty="0">
                <a:solidFill>
                  <a:srgbClr val="FFFF00"/>
                </a:solidFill>
                <a:latin typeface="Arial Black" pitchFamily="34" charset="0"/>
              </a:rPr>
              <a:t>Idem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" name="Retângulo de cantos arredondados 2"/>
          <p:cNvSpPr/>
          <p:nvPr/>
        </p:nvSpPr>
        <p:spPr>
          <a:xfrm rot="20334732">
            <a:off x="13944" y="2644119"/>
            <a:ext cx="3307025" cy="75995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BIBLIOGRAFIA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" y="5390734"/>
            <a:ext cx="36897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 I 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710863" y="6091905"/>
            <a:ext cx="328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Arial Black" pitchFamily="34" charset="0"/>
              </a:rPr>
              <a:t>Reedição: Araujo Franco</a:t>
            </a:r>
          </a:p>
          <a:p>
            <a:pPr algn="ctr"/>
            <a:r>
              <a:rPr lang="pt-BR" dirty="0">
                <a:latin typeface="Arial Black" pitchFamily="34" charset="0"/>
              </a:rPr>
              <a:t>Fevereiro 2020.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3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5"/>
    </mc:Choice>
    <mc:Fallback xmlns="">
      <p:transition spd="slow" advTm="16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0930"/>
            <a:ext cx="12192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pt-B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</a:t>
            </a:r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 O T E I R O </a:t>
            </a:r>
            <a:r>
              <a:rPr lang="pt-B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944260"/>
            <a:ext cx="12192000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C00000"/>
                </a:solidFill>
                <a:latin typeface="Arial Black" pitchFamily="34" charset="0"/>
              </a:rPr>
              <a:t>MEDIUNIDADE:</a:t>
            </a:r>
            <a:r>
              <a:rPr lang="pt-BR" sz="28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pt-BR" sz="2800" b="1" i="1" dirty="0">
                <a:solidFill>
                  <a:srgbClr val="C00000"/>
                </a:solidFill>
                <a:latin typeface="Arial Black" pitchFamily="34" charset="0"/>
              </a:rPr>
              <a:t>uma visão geral inicial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898367"/>
            <a:ext cx="12192000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</a:rPr>
              <a:t> INTUIÇÃO E MEDIUNIDADE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</a:rPr>
              <a:t> OS PENSAMENTOS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</a:rPr>
              <a:t> TELEMENTAÇÃO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</a:rPr>
              <a:t> O QUE É MEDIUNIDADE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</a:rPr>
              <a:t> COMO FUNCIONA A MEDIUNIDADE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</a:rPr>
              <a:t> EXEMPLO DE FENÔMENOS DE EFEITOS INTELIGENTES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</a:rPr>
              <a:t> CONFLITOS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</a:rPr>
              <a:t> AUXÍLIO ESPIRITUAL</a:t>
            </a:r>
          </a:p>
          <a:p>
            <a:pPr marL="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</a:rPr>
              <a:t> BIBLIOGRAFIA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2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9"/>
    </mc:Choice>
    <mc:Fallback xmlns="">
      <p:transition spd="slow" advTm="27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m para foto de pessoas feliz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369" y="-1"/>
            <a:ext cx="3248336" cy="232919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" y="476332"/>
            <a:ext cx="873492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4000" dirty="0">
                <a:latin typeface="Arial Black" pitchFamily="34" charset="0"/>
              </a:rPr>
              <a:t>A intuição, como toda faculdade psíquica, é neutra.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" y="2609140"/>
            <a:ext cx="12191999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4000" dirty="0">
                <a:solidFill>
                  <a:srgbClr val="FFFF00"/>
                </a:solidFill>
                <a:latin typeface="Arial Black" pitchFamily="34" charset="0"/>
              </a:rPr>
              <a:t>Boas ou ruins são as associações mentais estabelecidas.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4041406"/>
            <a:ext cx="12191999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3800" dirty="0">
                <a:latin typeface="Arial Black" pitchFamily="34" charset="0"/>
              </a:rPr>
              <a:t>Entretanto, disciplinando a vontade e a reflexão dos próprios atos, é possível elevar o padrão mental, em termos de moralidade e conhecimento, associando-se a Espíritos mais esclarecidos. (12)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4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97"/>
    </mc:Choice>
    <mc:Fallback xmlns="">
      <p:transition spd="slow" advTm="45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" y="0"/>
            <a:ext cx="12191998" cy="29811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  <a:latin typeface="Arial Black" pitchFamily="34" charset="0"/>
              </a:rPr>
              <a:t>Emmanuel informa, a propósito, que no seu desenvolvimento o “[...] </a:t>
            </a:r>
            <a:r>
              <a:rPr lang="pt-BR" sz="2800" b="1" dirty="0">
                <a:solidFill>
                  <a:schemeClr val="tx1"/>
                </a:solidFill>
                <a:latin typeface="Arial Black" pitchFamily="34" charset="0"/>
              </a:rPr>
              <a:t>estudo perseverante</a:t>
            </a:r>
            <a:r>
              <a:rPr lang="pt-BR" sz="2800" dirty="0">
                <a:solidFill>
                  <a:schemeClr val="tx1"/>
                </a:solidFill>
                <a:latin typeface="Arial Black" pitchFamily="34" charset="0"/>
              </a:rPr>
              <a:t>, com </a:t>
            </a:r>
            <a:r>
              <a:rPr lang="pt-BR" sz="2800" b="1" dirty="0">
                <a:solidFill>
                  <a:schemeClr val="tx1"/>
                </a:solidFill>
                <a:latin typeface="Arial Black" pitchFamily="34" charset="0"/>
              </a:rPr>
              <a:t>esforço sincero </a:t>
            </a:r>
            <a:r>
              <a:rPr lang="pt-BR" sz="2800" dirty="0">
                <a:solidFill>
                  <a:schemeClr val="tx1"/>
                </a:solidFill>
                <a:latin typeface="Arial Black" pitchFamily="34" charset="0"/>
              </a:rPr>
              <a:t>e a </a:t>
            </a:r>
            <a:r>
              <a:rPr lang="pt-BR" sz="2800" b="1" dirty="0">
                <a:solidFill>
                  <a:schemeClr val="tx1"/>
                </a:solidFill>
                <a:latin typeface="Arial Black" pitchFamily="34" charset="0"/>
              </a:rPr>
              <a:t>meditação sadia</a:t>
            </a:r>
            <a:r>
              <a:rPr lang="pt-BR" sz="2800" dirty="0">
                <a:solidFill>
                  <a:schemeClr val="tx1"/>
                </a:solidFill>
                <a:latin typeface="Arial Black" pitchFamily="34" charset="0"/>
              </a:rPr>
              <a:t>, é o grande veículo de amplitude da intuição, em todos os aspectos”. (12))</a:t>
            </a:r>
          </a:p>
        </p:txBody>
      </p:sp>
      <p:pic>
        <p:nvPicPr>
          <p:cNvPr id="3" name="Picture 8" descr="Resultado de imagem para foto de pessoa medit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1196"/>
            <a:ext cx="12191999" cy="387680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7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35"/>
    </mc:Choice>
    <mc:Fallback xmlns="">
      <p:transition spd="slow" advTm="22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904785"/>
            <a:ext cx="1219200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pt-BR" sz="3200" dirty="0">
                <a:latin typeface="Arial Black" pitchFamily="34" charset="0"/>
              </a:rPr>
              <a:t>Assimilamos os pensamentos daqueles que pensam como pensamos. É que sentindo, mentalizando, falando ou agindo, sintonizamo-nos com as emoções e ideias de todas as pessoas, encarnadas ou desencarnadas, da nossa faixa de simpatia. A associação mora em todas as coisas, preside a todos os acontecimentos e comanda a existência de todos os seres. [...] </a:t>
            </a:r>
          </a:p>
        </p:txBody>
      </p:sp>
      <p:pic>
        <p:nvPicPr>
          <p:cNvPr id="2050" name="Picture 2" descr="Resultado de imagem para foto do pens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81827" cy="277008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308684" y="0"/>
            <a:ext cx="8883316" cy="1292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PENSAMENTOS</a:t>
            </a:r>
          </a:p>
          <a:p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8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14"/>
    </mc:Choice>
    <mc:Fallback xmlns="">
      <p:transition spd="slow" advTm="36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43975"/>
            <a:ext cx="121920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latin typeface="Arial Black" pitchFamily="34" charset="0"/>
              </a:rPr>
              <a:t>Os desejos e ideias expressos por alguém estão refletidos na sua aura ou halo vital, onde as correntes sutis do pensamento se deslocam numa frequência específica e apresentam cores peculiares. (18) </a:t>
            </a:r>
          </a:p>
        </p:txBody>
      </p:sp>
      <p:pic>
        <p:nvPicPr>
          <p:cNvPr id="4" name="Picture 8" descr="Resultado de imagem para aura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14"/>
            <a:ext cx="2552726" cy="3329644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CaixaDeTexto 4"/>
          <p:cNvSpPr txBox="1"/>
          <p:nvPr/>
        </p:nvSpPr>
        <p:spPr>
          <a:xfrm>
            <a:off x="2552726" y="0"/>
            <a:ext cx="9639274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t-BR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PENSAMENTOS</a:t>
            </a:r>
          </a:p>
          <a:p>
            <a:pPr algn="ctr"/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(cont.)</a:t>
            </a:r>
          </a:p>
          <a:p>
            <a:endParaRPr lang="pt-BR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22"/>
    </mc:Choice>
    <mc:Fallback xmlns="">
      <p:transition spd="slow" advTm="25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72618"/>
            <a:ext cx="12192000" cy="185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latin typeface="Arial Black" pitchFamily="34" charset="0"/>
              </a:rPr>
              <a:t>É por este motivo que os pensamentos e os anseios da alma encontram sempre ressonância em outras mentes. Este processo é também conhecido como telementação, assim explicado por  André Luiz:</a:t>
            </a:r>
          </a:p>
        </p:txBody>
      </p:sp>
      <p:pic>
        <p:nvPicPr>
          <p:cNvPr id="5" name="Picture 4" descr="Resultado de imagem para fotos de mediunid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20" y="0"/>
            <a:ext cx="2992980" cy="117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033"/>
            <a:ext cx="9199020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t-BR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PENSAMENTOS (cont.)</a:t>
            </a:r>
          </a:p>
          <a:p>
            <a:pPr algn="ctr"/>
            <a:endParaRPr lang="pt-B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pt-BR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3082608"/>
            <a:ext cx="121920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FFFF00"/>
                </a:solidFill>
                <a:latin typeface="Arial Black" pitchFamily="34" charset="0"/>
              </a:rPr>
              <a:t>Pelos princípios mentais que influenciam em todas as direções, encontramos a telementação e a reflexão comandando todos os fenômenos de associação [...].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4521463"/>
            <a:ext cx="12192000" cy="231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700" dirty="0">
                <a:latin typeface="Arial Black" pitchFamily="34" charset="0"/>
              </a:rPr>
              <a:t>Emitindo uma ideia, passamos a refletir as que se lhe assemelham, ideia essa que para logo se corporifica, com intensidade correspondente à nossa insistência em sustentá-la, mantendo-nos, assim, espontaneamente em comunicação com todos os que nos esposem o modo de sentir.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0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7"/>
    </mc:Choice>
    <mc:Fallback xmlns="">
      <p:transition spd="slow" advTm="77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foto do pens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216"/>
            <a:ext cx="12191999" cy="41037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tângulo 3"/>
          <p:cNvSpPr/>
          <p:nvPr/>
        </p:nvSpPr>
        <p:spPr>
          <a:xfrm>
            <a:off x="0" y="0"/>
            <a:ext cx="12192000" cy="278537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FF00"/>
                </a:solidFill>
                <a:latin typeface="Arial Black" pitchFamily="34" charset="0"/>
              </a:rPr>
              <a:t>É nessa projeção de forças a determinar o compulsório intercambio com todas as mentes encarnadas ou desencarnadas, que se nos movimenta o Espírito no mundo das formas-pensamentos, construções substanciais na esfera da alma, que nos liberam o passo ou no-lo escravizam, na pauta do bem ou do mal de nossa escolha [...]. (21)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3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24"/>
    </mc:Choice>
    <mc:Fallback xmlns="">
      <p:transition spd="slow" advTm="38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94850"/>
            <a:ext cx="12192000" cy="1856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FFFF00"/>
                </a:solidFill>
                <a:latin typeface="Arial Black" pitchFamily="34" charset="0"/>
              </a:rPr>
              <a:t>Percebemos nas obras da Codificação Espírita que a intuição não é definida como uma mediunidade específica, mas como uma forma ou de alguns tipos de mediunidade de efeitos intelectuais se expressarem.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777932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INTUIÇÃO E MEDIUNIDADE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2" descr="Resultado de imagem para médium intui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08" y="14409"/>
            <a:ext cx="4342992" cy="106466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827019"/>
            <a:ext cx="12192000" cy="142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latin typeface="Arial Black" pitchFamily="34" charset="0"/>
              </a:rPr>
              <a:t>Por exemplo, na </a:t>
            </a:r>
            <a:r>
              <a:rPr lang="pt-BR" sz="2800" b="1" dirty="0">
                <a:latin typeface="Arial Black" pitchFamily="34" charset="0"/>
              </a:rPr>
              <a:t>mediunidade escrevente</a:t>
            </a:r>
            <a:r>
              <a:rPr lang="pt-BR" sz="2800" dirty="0">
                <a:latin typeface="Arial Black" pitchFamily="34" charset="0"/>
              </a:rPr>
              <a:t>, Kardec esclarece que há três tipos de psicógrafos: </a:t>
            </a:r>
            <a:r>
              <a:rPr lang="pt-BR" sz="2800" b="1" dirty="0">
                <a:latin typeface="Arial Black" pitchFamily="34" charset="0"/>
              </a:rPr>
              <a:t>mecânicos, semi-mecânicos e intuitivos</a:t>
            </a:r>
            <a:r>
              <a:rPr lang="pt-BR" sz="2800" dirty="0">
                <a:latin typeface="Arial Black" pitchFamily="34" charset="0"/>
              </a:rPr>
              <a:t>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4248306"/>
            <a:ext cx="12192000" cy="97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FFFF00"/>
                </a:solidFill>
                <a:latin typeface="Arial Black" pitchFamily="34" charset="0"/>
              </a:rPr>
              <a:t>Os </a:t>
            </a:r>
            <a:r>
              <a:rPr lang="pt-BR" sz="2800" b="1" dirty="0">
                <a:solidFill>
                  <a:srgbClr val="FFFF00"/>
                </a:solidFill>
                <a:latin typeface="Arial Black" pitchFamily="34" charset="0"/>
              </a:rPr>
              <a:t>mecânicos</a:t>
            </a:r>
            <a:r>
              <a:rPr lang="pt-BR" sz="2800" dirty="0">
                <a:solidFill>
                  <a:srgbClr val="FFFF00"/>
                </a:solidFill>
                <a:latin typeface="Arial Black" pitchFamily="34" charset="0"/>
              </a:rPr>
              <a:t> “[...] que nenhuma consciência tem do que escrevem.” 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040733"/>
            <a:ext cx="12192000" cy="969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700" dirty="0">
                <a:latin typeface="Arial Black" pitchFamily="34" charset="0"/>
              </a:rPr>
              <a:t>Os </a:t>
            </a:r>
            <a:r>
              <a:rPr lang="pt-BR" sz="2700" b="1" dirty="0">
                <a:latin typeface="Arial Black" pitchFamily="34" charset="0"/>
              </a:rPr>
              <a:t>semi-mecânicos</a:t>
            </a:r>
            <a:r>
              <a:rPr lang="pt-BR" sz="2700" dirty="0">
                <a:latin typeface="Arial Black" pitchFamily="34" charset="0"/>
              </a:rPr>
              <a:t> “[...] tem, instantaneamente, consciência das palavras ou das frases, à medida que escrevem [...]”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867985"/>
            <a:ext cx="121920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FFFF00"/>
                </a:solidFill>
                <a:latin typeface="Arial Black" pitchFamily="34" charset="0"/>
              </a:rPr>
              <a:t>Os médiuns </a:t>
            </a:r>
            <a:r>
              <a:rPr lang="pt-BR" sz="2800" b="1" dirty="0">
                <a:solidFill>
                  <a:srgbClr val="FFFF00"/>
                </a:solidFill>
                <a:latin typeface="Arial Black" pitchFamily="34" charset="0"/>
              </a:rPr>
              <a:t>escreventes intuitivos </a:t>
            </a:r>
            <a:r>
              <a:rPr lang="pt-BR" sz="2800" dirty="0">
                <a:solidFill>
                  <a:srgbClr val="FFFF00"/>
                </a:solidFill>
                <a:latin typeface="Arial Black" pitchFamily="34" charset="0"/>
              </a:rPr>
              <a:t>são “[...] aqueles com quem os Espíritos se comunicam pelo pensamento[...]. (8)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7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20"/>
    </mc:Choice>
    <mc:Fallback xmlns="">
      <p:transition spd="slow" advTm="77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4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2.5|2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8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9.2|14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|1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1.2|1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3.3|14.7|10.9|1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2140</TotalTime>
  <Words>1020</Words>
  <Application>Microsoft Office PowerPoint</Application>
  <PresentationFormat>Widescreen</PresentationFormat>
  <Paragraphs>74</Paragraphs>
  <Slides>13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Century Gothic</vt:lpstr>
      <vt:lpstr>Comic Sans MS</vt:lpstr>
      <vt:lpstr>Wingdings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Nelson Mendes</cp:lastModifiedBy>
  <cp:revision>78</cp:revision>
  <dcterms:created xsi:type="dcterms:W3CDTF">2016-09-20T21:58:08Z</dcterms:created>
  <dcterms:modified xsi:type="dcterms:W3CDTF">2020-02-28T18:16:40Z</dcterms:modified>
</cp:coreProperties>
</file>